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5.jpeg" ContentType="image/jpeg"/>
  <Override PartName="/ppt/media/image22.tif" ContentType="image/tiff"/>
  <Override PartName="/ppt/media/image20.jpeg" ContentType="image/jpeg"/>
  <Override PartName="/ppt/media/image19.gif" ContentType="image/gif"/>
  <Override PartName="/ppt/media/image18.tif" ContentType="image/tiff"/>
  <Override PartName="/ppt/media/image24.jpeg" ContentType="image/jpeg"/>
  <Override PartName="/ppt/media/image17.tif" ContentType="image/tiff"/>
  <Override PartName="/ppt/media/image29.jpeg" ContentType="image/jpeg"/>
  <Override PartName="/ppt/media/image1.tif" ContentType="image/tiff"/>
  <Override PartName="/ppt/media/image28.png" ContentType="image/png"/>
  <Override PartName="/ppt/media/image38.jpeg" ContentType="image/jpeg"/>
  <Override PartName="/ppt/media/image16.tif" ContentType="image/tiff"/>
  <Override PartName="/ppt/media/image2.jpeg" ContentType="image/jpeg"/>
  <Override PartName="/ppt/media/image27.png" ContentType="image/png"/>
  <Override PartName="/ppt/media/image33.jpeg" ContentType="image/jpeg"/>
  <Override PartName="/ppt/media/image15.tif" ContentType="image/tiff"/>
  <Override PartName="/ppt/media/image14.tif" ContentType="image/tiff"/>
  <Override PartName="/ppt/media/image45.jpeg" ContentType="image/jpeg"/>
  <Override PartName="/ppt/media/image23.jpeg" ContentType="image/jpeg"/>
  <Override PartName="/ppt/media/image21.jpeg" ContentType="image/jpeg"/>
  <Override PartName="/ppt/media/image32.jpeg" ContentType="image/jpeg"/>
  <Override PartName="/ppt/media/image5.jpeg" ContentType="image/jpeg"/>
  <Override PartName="/ppt/media/image35.jpeg" ContentType="image/jpeg"/>
  <Override PartName="/ppt/media/image34.jpeg" ContentType="image/jpeg"/>
  <Override PartName="/ppt/media/image36.png" ContentType="image/png"/>
  <Override PartName="/ppt/media/image10.tif" ContentType="image/tiff"/>
  <Override PartName="/ppt/media/image47.tif" ContentType="image/tiff"/>
  <Override PartName="/ppt/media/image43.jpeg" ContentType="image/jpeg"/>
  <Override PartName="/ppt/media/image39.png" ContentType="image/png"/>
  <Override PartName="/ppt/media/image4.tif" ContentType="image/tiff"/>
  <Override PartName="/ppt/media/image44.jpeg" ContentType="image/jpeg"/>
  <Override PartName="/ppt/media/image13.jpeg" ContentType="image/jpeg"/>
  <Override PartName="/ppt/media/image46.jpeg" ContentType="image/jpeg"/>
  <Override PartName="/ppt/media/image31.jpeg" ContentType="image/jpeg"/>
  <Override PartName="/ppt/media/image48.jpeg" ContentType="image/jpeg"/>
  <Override PartName="/ppt/media/image9.tif" ContentType="image/tiff"/>
  <Override PartName="/ppt/media/image12.gif" ContentType="image/gif"/>
  <Override PartName="/ppt/media/image30.png" ContentType="image/png"/>
  <Override PartName="/ppt/media/image3.jpeg" ContentType="image/jpeg"/>
  <Override PartName="/ppt/media/image37.jpeg" ContentType="image/jpeg"/>
  <Override PartName="/ppt/media/image41.png" ContentType="image/png"/>
  <Override PartName="/ppt/media/image7.tif" ContentType="image/tiff"/>
  <Override PartName="/ppt/media/image11.gif" ContentType="image/gif"/>
  <Override PartName="/ppt/media/image40.png" ContentType="image/png"/>
  <Override PartName="/ppt/media/image6.tif" ContentType="image/tiff"/>
  <Override PartName="/ppt/media/image26.jpeg" ContentType="image/jpeg"/>
  <Override PartName="/ppt/media/image42.png" ContentType="image/png"/>
  <Override PartName="/ppt/media/image8.tif" ContentType="image/tiff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3004800" cy="9753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mov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</a:t>
            </a:r>
            <a:r>
              <a:rPr b="0" lang="en-US" sz="2000" spc="-1" strike="noStrike">
                <a:latin typeface="Arial"/>
              </a:rPr>
              <a:t>edit the </a:t>
            </a:r>
            <a:r>
              <a:rPr b="0" lang="en-US" sz="2000" spc="-1" strike="noStrike">
                <a:latin typeface="Arial"/>
              </a:rPr>
              <a:t>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A184B88-6B9B-4D6C-AB9A-792D8644D8F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s-EC" sz="2000" spc="-1" strike="noStrike">
                <a:latin typeface="Arial"/>
              </a:rPr>
              <a:t>Each member of the group.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s-EC" sz="2000" spc="-1" strike="noStrike">
                <a:latin typeface="Arial"/>
              </a:rPr>
              <a:t>One big challenge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47640" y="3877200"/>
            <a:ext cx="11708280" cy="1295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47640" y="3877200"/>
            <a:ext cx="11708280" cy="1295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47640" y="3877200"/>
            <a:ext cx="11708280" cy="1295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47640" y="3877200"/>
            <a:ext cx="11708280" cy="1295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2f8f7"/>
            </a:gs>
            <a:gs pos="100000">
              <a:srgbClr val="5fa1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7640" y="3877200"/>
            <a:ext cx="11708280" cy="2795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</a:t>
            </a:r>
            <a:r>
              <a:rPr b="0" lang="en-US" sz="1800" spc="-1" strike="noStrike">
                <a:latin typeface="Arial"/>
              </a:rPr>
              <a:t>the 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7.tif"/><Relationship Id="rId2" Type="http://schemas.openxmlformats.org/officeDocument/2006/relationships/image" Target="../media/image48.jpe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tif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Relationship Id="rId5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image" Target="../media/image12.gif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image" Target="../media/image15.ti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tif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image" Target="../media/image19.gif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tif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miling person wearing sunglasses and a yellow top against a teal background" descr="Smiling person wearing sunglasses and a yellow top against a teal background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0" y="0"/>
            <a:ext cx="13003920" cy="975276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-265680" y="-159840"/>
            <a:ext cx="8080560" cy="290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6500" spc="-327" strike="noStrike" cap="all">
                <a:solidFill>
                  <a:srgbClr val="000000"/>
                </a:solidFill>
                <a:latin typeface="Graphik"/>
                <a:ea typeface="Graphik"/>
              </a:rPr>
              <a:t>Human Activity Recognition</a:t>
            </a:r>
            <a:br/>
            <a:r>
              <a:rPr b="0" lang="es-EC" sz="3600" spc="-327" strike="noStrike" cap="all">
                <a:solidFill>
                  <a:srgbClr val="000000"/>
                </a:solidFill>
                <a:latin typeface="Graphik"/>
                <a:ea typeface="Graphik"/>
              </a:rPr>
              <a:t>2021WS-M1-Introduction to Machine Learning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7929360" y="9126000"/>
            <a:ext cx="4601520" cy="39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rm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1000" spc="-52" strike="noStrike" cap="all">
                <a:solidFill>
                  <a:srgbClr val="717579"/>
                </a:solidFill>
                <a:latin typeface="Graphik"/>
                <a:ea typeface="Graphik"/>
              </a:rPr>
              <a:t>https://www.yellowtrace.com.au/human-motion-sculpture/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473400" y="7551720"/>
            <a:ext cx="3172680" cy="171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s-EC" sz="24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Hachmann Isabela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s-EC" sz="24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Ivanov Kirill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s-EC" sz="24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Kapaj Arjon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s-EC" sz="24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Leon Martin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s-EC" sz="24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Safavinejad Arash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2" name="Picture 2" descr="Projekt „Detect &amp;amp; Connect“ – FH Kärnten - AAL"/>
          <p:cNvPicPr/>
          <p:nvPr/>
        </p:nvPicPr>
        <p:blipFill>
          <a:blip r:embed="rId2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6930" spc="-279" strike="noStrike" cap="all">
                <a:solidFill>
                  <a:srgbClr val="000000"/>
                </a:solidFill>
                <a:latin typeface="Graphik"/>
                <a:ea typeface="Graphik"/>
              </a:rPr>
              <a:t>dataset to start coding</a:t>
            </a:r>
            <a:endParaRPr b="0" lang="en-US" sz="6930" spc="-1" strike="noStrike">
              <a:latin typeface="Arial"/>
            </a:endParaRPr>
          </a:p>
        </p:txBody>
      </p:sp>
      <p:graphicFrame>
        <p:nvGraphicFramePr>
          <p:cNvPr id="223" name="Table 2"/>
          <p:cNvGraphicFramePr/>
          <p:nvPr/>
        </p:nvGraphicFramePr>
        <p:xfrm>
          <a:off x="654120" y="4177440"/>
          <a:ext cx="11696040" cy="1006560"/>
        </p:xfrm>
        <a:graphic>
          <a:graphicData uri="http://schemas.openxmlformats.org/drawingml/2006/table">
            <a:tbl>
              <a:tblPr/>
              <a:tblGrid>
                <a:gridCol w="1169640"/>
                <a:gridCol w="1169640"/>
                <a:gridCol w="1169640"/>
                <a:gridCol w="1169640"/>
                <a:gridCol w="1169640"/>
                <a:gridCol w="1169640"/>
                <a:gridCol w="1169640"/>
                <a:gridCol w="1169640"/>
                <a:gridCol w="1169640"/>
                <a:gridCol w="1169640"/>
              </a:tblGrid>
              <a:tr h="1006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time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gFx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gFy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gFz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ax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ay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az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wx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wy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wz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4" name="Table 3"/>
          <p:cNvGraphicFramePr/>
          <p:nvPr/>
        </p:nvGraphicFramePr>
        <p:xfrm>
          <a:off x="654120" y="6464160"/>
          <a:ext cx="11696040" cy="1075680"/>
        </p:xfrm>
        <a:graphic>
          <a:graphicData uri="http://schemas.openxmlformats.org/drawingml/2006/table">
            <a:tbl>
              <a:tblPr/>
              <a:tblGrid>
                <a:gridCol w="1345680"/>
                <a:gridCol w="1345680"/>
                <a:gridCol w="1191240"/>
                <a:gridCol w="1266120"/>
                <a:gridCol w="1733760"/>
                <a:gridCol w="1733760"/>
                <a:gridCol w="1733760"/>
                <a:gridCol w="1346400"/>
              </a:tblGrid>
              <a:tr h="1076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std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max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min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mean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mean_number_of_peaks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max_min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sum_abs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label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5" name="CustomShape 4"/>
          <p:cNvSpPr/>
          <p:nvPr/>
        </p:nvSpPr>
        <p:spPr>
          <a:xfrm>
            <a:off x="647640" y="3465360"/>
            <a:ext cx="11708640" cy="105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spcBef>
                <a:spcPts val="2299"/>
              </a:spcBef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ff"/>
                </a:solidFill>
                <a:latin typeface="Proxima Nova"/>
                <a:ea typeface="Proxima Nova"/>
              </a:rPr>
              <a:t>g-Force</a:t>
            </a:r>
            <a:r>
              <a:rPr b="1" lang="en-US" sz="3000" spc="-1" strike="noStrike">
                <a:solidFill>
                  <a:srgbClr val="000000"/>
                </a:solidFill>
                <a:latin typeface="Proxima Nova"/>
                <a:ea typeface="Proxima Nova"/>
              </a:rPr>
              <a:t>    </a:t>
            </a:r>
            <a:r>
              <a:rPr b="1" lang="en-US" sz="3000" spc="-1" strike="noStrike">
                <a:solidFill>
                  <a:srgbClr val="9bcfff"/>
                </a:solidFill>
                <a:latin typeface="Proxima Nova"/>
                <a:ea typeface="Proxima Nova"/>
              </a:rPr>
              <a:t>Linear Accelerometer</a:t>
            </a:r>
            <a:r>
              <a:rPr b="1" lang="en-US" sz="3000" spc="-1" strike="noStrike">
                <a:solidFill>
                  <a:srgbClr val="000000"/>
                </a:solidFill>
                <a:latin typeface="Proxima Nova"/>
                <a:ea typeface="Proxima Nova"/>
              </a:rPr>
              <a:t>    </a:t>
            </a:r>
            <a:r>
              <a:rPr b="1" lang="en-US" sz="3000" spc="-1" strike="noStrike">
                <a:solidFill>
                  <a:srgbClr val="ffa500"/>
                </a:solidFill>
                <a:latin typeface="Proxima Nova"/>
                <a:ea typeface="Proxima Nova"/>
              </a:rPr>
              <a:t>Gyroscope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 rot="5400000">
            <a:off x="1757160" y="5189400"/>
            <a:ext cx="1269360" cy="1269360"/>
          </a:xfrm>
          <a:prstGeom prst="rightArrow">
            <a:avLst>
              <a:gd name="adj1" fmla="val 32000"/>
              <a:gd name="adj2" fmla="val 6400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6"/>
          <p:cNvSpPr/>
          <p:nvPr/>
        </p:nvSpPr>
        <p:spPr>
          <a:xfrm>
            <a:off x="3125880" y="5523840"/>
            <a:ext cx="9319320" cy="60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42000"/>
          </a:bodyPr>
          <a:p>
            <a:pPr algn="ctr">
              <a:lnSpc>
                <a:spcPct val="100000"/>
              </a:lnSpc>
              <a:spcBef>
                <a:spcPts val="2299"/>
              </a:spcBef>
              <a:tabLst>
                <a:tab algn="l" pos="0"/>
              </a:tabLst>
            </a:pPr>
            <a:r>
              <a:rPr b="1" lang="en-US" sz="3000" spc="-1" strike="noStrike">
                <a:solidFill>
                  <a:srgbClr val="9bcfff"/>
                </a:solidFill>
                <a:latin typeface="Proxima Nova"/>
                <a:ea typeface="Proxima Nova"/>
              </a:rPr>
              <a:t>(9 variables x  </a:t>
            </a:r>
            <a:r>
              <a:rPr b="1" lang="es-EC" sz="3000" spc="-1" strike="noStrike">
                <a:solidFill>
                  <a:srgbClr val="9bcfff"/>
                </a:solidFill>
                <a:latin typeface="Proxima Nova"/>
                <a:ea typeface="Proxima Nova"/>
              </a:rPr>
              <a:t>7 measurements) =</a:t>
            </a:r>
            <a:r>
              <a:rPr b="1" lang="es-EC" sz="3000" spc="-1" strike="noStrike">
                <a:solidFill>
                  <a:srgbClr val="fffa00"/>
                </a:solidFill>
                <a:latin typeface="Proxima Nova"/>
                <a:ea typeface="Proxima Nova"/>
              </a:rPr>
              <a:t> </a:t>
            </a:r>
            <a:r>
              <a:rPr b="1" lang="es-EC" sz="3000" spc="-1" strike="noStrike">
                <a:solidFill>
                  <a:srgbClr val="0046ac"/>
                </a:solidFill>
                <a:latin typeface="Proxima Nova"/>
                <a:ea typeface="Proxima Nova"/>
              </a:rPr>
              <a:t>64 variables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28" name="Picture 2" descr="Projekt „Detect &amp;amp; Connect“ – FH Kärnten - AAL"/>
          <p:cNvPicPr/>
          <p:nvPr/>
        </p:nvPicPr>
        <p:blipFill>
          <a:blip r:embed="rId1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136840" y="3966840"/>
            <a:ext cx="1639800" cy="1556280"/>
          </a:xfrm>
          <a:prstGeom prst="rect">
            <a:avLst/>
          </a:prstGeom>
          <a:noFill/>
          <a:ln w="76320"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230" name="CustomShape 2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6930" spc="-279" strike="noStrike" cap="all">
                <a:solidFill>
                  <a:srgbClr val="000000"/>
                </a:solidFill>
                <a:latin typeface="Graphik"/>
                <a:ea typeface="Graphik"/>
              </a:rPr>
              <a:t>dataset to start coding</a:t>
            </a:r>
            <a:endParaRPr b="0" lang="en-US" sz="6930" spc="-1" strike="noStrike">
              <a:latin typeface="Arial"/>
            </a:endParaRPr>
          </a:p>
        </p:txBody>
      </p:sp>
      <p:graphicFrame>
        <p:nvGraphicFramePr>
          <p:cNvPr id="231" name="Table 3"/>
          <p:cNvGraphicFramePr/>
          <p:nvPr/>
        </p:nvGraphicFramePr>
        <p:xfrm>
          <a:off x="654120" y="4177440"/>
          <a:ext cx="11696040" cy="1006560"/>
        </p:xfrm>
        <a:graphic>
          <a:graphicData uri="http://schemas.openxmlformats.org/drawingml/2006/table">
            <a:tbl>
              <a:tblPr/>
              <a:tblGrid>
                <a:gridCol w="1169640"/>
                <a:gridCol w="1169640"/>
                <a:gridCol w="1169640"/>
                <a:gridCol w="1169640"/>
                <a:gridCol w="1169640"/>
                <a:gridCol w="1169640"/>
                <a:gridCol w="1169640"/>
                <a:gridCol w="1169640"/>
                <a:gridCol w="1169640"/>
                <a:gridCol w="1169640"/>
              </a:tblGrid>
              <a:tr h="1006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time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gFx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gFy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gFz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ax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ay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az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wx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wy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wz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2" name="Table 4"/>
          <p:cNvGraphicFramePr/>
          <p:nvPr/>
        </p:nvGraphicFramePr>
        <p:xfrm>
          <a:off x="654120" y="6464160"/>
          <a:ext cx="11696040" cy="1075680"/>
        </p:xfrm>
        <a:graphic>
          <a:graphicData uri="http://schemas.openxmlformats.org/drawingml/2006/table">
            <a:tbl>
              <a:tblPr/>
              <a:tblGrid>
                <a:gridCol w="1345680"/>
                <a:gridCol w="1345680"/>
                <a:gridCol w="1191240"/>
                <a:gridCol w="1266120"/>
                <a:gridCol w="1733760"/>
                <a:gridCol w="1733760"/>
                <a:gridCol w="1733760"/>
                <a:gridCol w="1346400"/>
              </a:tblGrid>
              <a:tr h="1076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std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max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min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mean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mean_number_of_peaks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max_min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C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sum_abs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label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3" name="CustomShape 5"/>
          <p:cNvSpPr/>
          <p:nvPr/>
        </p:nvSpPr>
        <p:spPr>
          <a:xfrm>
            <a:off x="647640" y="3465360"/>
            <a:ext cx="11708640" cy="105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spcBef>
                <a:spcPts val="2299"/>
              </a:spcBef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ff"/>
                </a:solidFill>
                <a:latin typeface="Proxima Nova"/>
                <a:ea typeface="Proxima Nova"/>
              </a:rPr>
              <a:t>g-Force</a:t>
            </a:r>
            <a:r>
              <a:rPr b="1" lang="en-US" sz="3000" spc="-1" strike="noStrike">
                <a:solidFill>
                  <a:srgbClr val="000000"/>
                </a:solidFill>
                <a:latin typeface="Proxima Nova"/>
                <a:ea typeface="Proxima Nova"/>
              </a:rPr>
              <a:t>    </a:t>
            </a:r>
            <a:r>
              <a:rPr b="1" lang="en-US" sz="3000" spc="-1" strike="noStrike">
                <a:solidFill>
                  <a:srgbClr val="9bcfff"/>
                </a:solidFill>
                <a:latin typeface="Proxima Nova"/>
                <a:ea typeface="Proxima Nova"/>
              </a:rPr>
              <a:t>Linear Accelerometer</a:t>
            </a:r>
            <a:r>
              <a:rPr b="1" lang="en-US" sz="3000" spc="-1" strike="noStrike">
                <a:solidFill>
                  <a:srgbClr val="000000"/>
                </a:solidFill>
                <a:latin typeface="Proxima Nova"/>
                <a:ea typeface="Proxima Nova"/>
              </a:rPr>
              <a:t>    </a:t>
            </a:r>
            <a:r>
              <a:rPr b="1" lang="en-US" sz="3000" spc="-1" strike="noStrike">
                <a:solidFill>
                  <a:srgbClr val="ffa500"/>
                </a:solidFill>
                <a:latin typeface="Proxima Nova"/>
                <a:ea typeface="Proxima Nova"/>
              </a:rPr>
              <a:t>Gyroscope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 rot="5400000">
            <a:off x="1757160" y="5189400"/>
            <a:ext cx="1269360" cy="1269360"/>
          </a:xfrm>
          <a:prstGeom prst="rightArrow">
            <a:avLst>
              <a:gd name="adj1" fmla="val 32000"/>
              <a:gd name="adj2" fmla="val 64000"/>
            </a:avLst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7"/>
          <p:cNvSpPr/>
          <p:nvPr/>
        </p:nvSpPr>
        <p:spPr>
          <a:xfrm>
            <a:off x="3125880" y="5523840"/>
            <a:ext cx="9319320" cy="60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42000"/>
          </a:bodyPr>
          <a:p>
            <a:pPr algn="ctr">
              <a:lnSpc>
                <a:spcPct val="100000"/>
              </a:lnSpc>
              <a:spcBef>
                <a:spcPts val="2299"/>
              </a:spcBef>
              <a:tabLst>
                <a:tab algn="l" pos="0"/>
              </a:tabLst>
            </a:pPr>
            <a:r>
              <a:rPr b="1" lang="en-US" sz="3000" spc="-1" strike="noStrike">
                <a:solidFill>
                  <a:srgbClr val="9bcfff"/>
                </a:solidFill>
                <a:latin typeface="Proxima Nova"/>
                <a:ea typeface="Proxima Nova"/>
              </a:rPr>
              <a:t>(9 variables x  </a:t>
            </a:r>
            <a:r>
              <a:rPr b="1" lang="es-EC" sz="3000" spc="-1" strike="noStrike">
                <a:solidFill>
                  <a:srgbClr val="9bcfff"/>
                </a:solidFill>
                <a:latin typeface="Proxima Nova"/>
                <a:ea typeface="Proxima Nova"/>
              </a:rPr>
              <a:t>7 measurements) =</a:t>
            </a:r>
            <a:r>
              <a:rPr b="1" lang="es-EC" sz="3000" spc="-1" strike="noStrike">
                <a:solidFill>
                  <a:srgbClr val="fffa00"/>
                </a:solidFill>
                <a:latin typeface="Proxima Nova"/>
                <a:ea typeface="Proxima Nova"/>
              </a:rPr>
              <a:t> </a:t>
            </a:r>
            <a:r>
              <a:rPr b="1" lang="es-EC" sz="3000" spc="-1" strike="noStrike">
                <a:solidFill>
                  <a:srgbClr val="0046ac"/>
                </a:solidFill>
                <a:latin typeface="Proxima Nova"/>
                <a:ea typeface="Proxima Nova"/>
              </a:rPr>
              <a:t>64 variables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36" name="Picture 2" descr="Projekt „Detect &amp;amp; Connect“ – FH Kärnten - AAL"/>
          <p:cNvPicPr/>
          <p:nvPr/>
        </p:nvPicPr>
        <p:blipFill>
          <a:blip r:embed="rId1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5" descr="Table&#10;&#10;Description automatically generated with medium confidence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6413400" y="2603160"/>
            <a:ext cx="6590520" cy="655236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s-EC" sz="6930" spc="-279" strike="noStrike" cap="all">
                <a:solidFill>
                  <a:srgbClr val="000000"/>
                </a:solidFill>
                <a:latin typeface="Graphik"/>
                <a:ea typeface="Graphik"/>
              </a:rPr>
              <a:t>Why this variables?</a:t>
            </a:r>
            <a:endParaRPr b="0" lang="en-US" sz="693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32120" y="5134680"/>
            <a:ext cx="4265280" cy="1061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s-EC" sz="1600" spc="-18" strike="noStrike" u="sng">
                <a:solidFill>
                  <a:srgbClr val="9bc4ff"/>
                </a:solidFill>
                <a:uFillTx/>
                <a:latin typeface="Graphik Compact Regular"/>
                <a:ea typeface="Graphik Compact Regular"/>
              </a:rPr>
              <a:t>https://towardsdatascience.com/feature-engineering-on-time-series-data-transforming-signal-data-of-a-smartphone-accelerometer-for-72cbe34b8a60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0" name="Picture 10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1016280" y="2824560"/>
            <a:ext cx="4281120" cy="2051280"/>
          </a:xfrm>
          <a:prstGeom prst="rect">
            <a:avLst/>
          </a:prstGeom>
          <a:ln>
            <a:noFill/>
          </a:ln>
        </p:spPr>
      </p:pic>
      <p:pic>
        <p:nvPicPr>
          <p:cNvPr id="241" name="Picture 12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551160" y="6901200"/>
            <a:ext cx="5646960" cy="2254320"/>
          </a:xfrm>
          <a:prstGeom prst="rect">
            <a:avLst/>
          </a:prstGeom>
          <a:ln>
            <a:noFill/>
          </a:ln>
        </p:spPr>
      </p:pic>
      <p:pic>
        <p:nvPicPr>
          <p:cNvPr id="242" name="Picture 2" descr="Projekt „Detect &amp;amp; Connect“ – FH Kärnten - AAL"/>
          <p:cNvPicPr/>
          <p:nvPr/>
        </p:nvPicPr>
        <p:blipFill>
          <a:blip r:embed="rId4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78000"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70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data exploration</a:t>
            </a:r>
            <a:br/>
            <a:r>
              <a:rPr b="0" lang="es-EC" sz="49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Before Feature creation</a:t>
            </a:r>
            <a:endParaRPr b="0" lang="en-US" sz="4900" spc="-1" strike="noStrike">
              <a:latin typeface="Arial"/>
            </a:endParaRPr>
          </a:p>
        </p:txBody>
      </p:sp>
      <p:pic>
        <p:nvPicPr>
          <p:cNvPr id="244" name="Picture 5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0" y="2994480"/>
            <a:ext cx="11162520" cy="561888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11143080" y="4226760"/>
            <a:ext cx="1703160" cy="39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s-EC" sz="24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1st Record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11029680" y="6853320"/>
            <a:ext cx="1929600" cy="39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s-EC" sz="24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15th Record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7" name="Picture 2" descr="Projekt „Detect &amp;amp; Connect“ – FH Kärnten - AAL"/>
          <p:cNvPicPr/>
          <p:nvPr/>
        </p:nvPicPr>
        <p:blipFill>
          <a:blip r:embed="rId2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74000"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70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data exploration</a:t>
            </a:r>
            <a:br/>
            <a:r>
              <a:rPr b="0" lang="es-EC" sz="53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After Feature Creation</a:t>
            </a:r>
            <a:endParaRPr b="0" lang="en-US" sz="5300" spc="-1" strike="noStrike">
              <a:latin typeface="Arial"/>
            </a:endParaRPr>
          </a:p>
        </p:txBody>
      </p:sp>
      <p:pic>
        <p:nvPicPr>
          <p:cNvPr id="249" name="Picture 4" descr="Chart, radar chart, histogram&#10;&#10;Description automatically generated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844560" y="3098160"/>
            <a:ext cx="11315160" cy="5609520"/>
          </a:xfrm>
          <a:prstGeom prst="rect">
            <a:avLst/>
          </a:prstGeom>
          <a:ln>
            <a:noFill/>
          </a:ln>
        </p:spPr>
      </p:pic>
      <p:pic>
        <p:nvPicPr>
          <p:cNvPr id="250" name="Picture 2" descr="Projekt „Detect &amp;amp; Connect“ – FH Kärnten - AAL"/>
          <p:cNvPicPr/>
          <p:nvPr/>
        </p:nvPicPr>
        <p:blipFill>
          <a:blip r:embed="rId2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s-EC" sz="70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PreProcessing</a:t>
            </a:r>
            <a:endParaRPr b="0" lang="en-US" sz="70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647640" y="3642120"/>
            <a:ext cx="6556680" cy="485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299"/>
              </a:spcBef>
              <a:tabLst>
                <a:tab algn="l" pos="0"/>
              </a:tabLst>
            </a:pPr>
            <a:r>
              <a:rPr b="0" lang="es-EC" sz="2400" spc="-1" strike="noStrike">
                <a:solidFill>
                  <a:srgbClr val="000000"/>
                </a:solidFill>
                <a:latin typeface="Graphik Semibold"/>
                <a:ea typeface="Graphik Semibold"/>
              </a:rPr>
              <a:t>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29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53" name="Picture 2" descr="Projekt „Detect &amp;amp; Connect“ – FH Kärnten - AAL"/>
          <p:cNvPicPr/>
          <p:nvPr/>
        </p:nvPicPr>
        <p:blipFill>
          <a:blip r:embed="rId1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78000"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s-EC" sz="70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Feature engineering</a:t>
            </a:r>
            <a:br/>
            <a:r>
              <a:rPr b="0" lang="es-EC" sz="49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Forward Wrapper Method</a:t>
            </a:r>
            <a:endParaRPr b="0" lang="en-US" sz="4900" spc="-1" strike="noStrike">
              <a:latin typeface="Arial"/>
            </a:endParaRPr>
          </a:p>
        </p:txBody>
      </p:sp>
      <p:pic>
        <p:nvPicPr>
          <p:cNvPr id="255" name="Picture 2" descr="Projekt „Detect &amp;amp; Connect“ – FH Kärnten - AAL"/>
          <p:cNvPicPr/>
          <p:nvPr/>
        </p:nvPicPr>
        <p:blipFill>
          <a:blip r:embed="rId1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38880" y="3016080"/>
            <a:ext cx="13004280" cy="3745440"/>
          </a:xfrm>
          <a:prstGeom prst="rect">
            <a:avLst/>
          </a:prstGeom>
          <a:ln w="36720"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2194560" y="4206240"/>
            <a:ext cx="1280160" cy="1280160"/>
          </a:xfrm>
          <a:prstGeom prst="ellipse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s-EC" sz="70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Model Selection</a:t>
            </a:r>
            <a:endParaRPr b="0" lang="en-US" sz="7000" spc="-1" strike="noStrike">
              <a:latin typeface="Arial"/>
            </a:endParaRPr>
          </a:p>
        </p:txBody>
      </p:sp>
      <p:pic>
        <p:nvPicPr>
          <p:cNvPr id="259" name="Picture 2" descr="Text&#10;&#10;Description automatically generated with medium confidence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0" y="2286000"/>
            <a:ext cx="12584880" cy="2298600"/>
          </a:xfrm>
          <a:prstGeom prst="rect">
            <a:avLst/>
          </a:prstGeom>
          <a:ln>
            <a:noFill/>
          </a:ln>
        </p:spPr>
      </p:pic>
      <p:pic>
        <p:nvPicPr>
          <p:cNvPr id="260" name="Picture 2" descr="Projekt „Detect &amp;amp; Connect“ – FH Kärnten - AAL"/>
          <p:cNvPicPr/>
          <p:nvPr/>
        </p:nvPicPr>
        <p:blipFill>
          <a:blip r:embed="rId2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274320" y="5222160"/>
            <a:ext cx="2834640" cy="2550240"/>
          </a:xfrm>
          <a:prstGeom prst="rect">
            <a:avLst/>
          </a:prstGeom>
          <a:ln w="36720">
            <a:noFill/>
          </a:ln>
        </p:spPr>
      </p:pic>
      <p:pic>
        <p:nvPicPr>
          <p:cNvPr id="262" name="" descr="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9884160" y="5212080"/>
            <a:ext cx="2917440" cy="2624400"/>
          </a:xfrm>
          <a:prstGeom prst="rect">
            <a:avLst/>
          </a:prstGeom>
          <a:ln w="36720">
            <a:noFill/>
          </a:ln>
        </p:spPr>
      </p:pic>
      <p:pic>
        <p:nvPicPr>
          <p:cNvPr id="263" name="" descr="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6583680" y="5148000"/>
            <a:ext cx="2917440" cy="2624400"/>
          </a:xfrm>
          <a:prstGeom prst="rect">
            <a:avLst/>
          </a:prstGeom>
          <a:ln w="36720">
            <a:noFill/>
          </a:ln>
        </p:spPr>
      </p:pic>
      <p:pic>
        <p:nvPicPr>
          <p:cNvPr id="264" name="" descr="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3391920" y="5148000"/>
            <a:ext cx="2917440" cy="26244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s-EC" sz="70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Model Selection</a:t>
            </a:r>
            <a:endParaRPr b="0" lang="en-US" sz="70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813960" y="4235400"/>
            <a:ext cx="9183600" cy="29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s-EC" sz="16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With a selected model we should do an hyperparameter tunning and reach a higer acuracy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67" name="Picture 2" descr="Projekt „Detect &amp;amp; Connect“ – FH Kärnten - AAL"/>
          <p:cNvPicPr/>
          <p:nvPr/>
        </p:nvPicPr>
        <p:blipFill>
          <a:blip r:embed="rId1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70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interpretation</a:t>
            </a:r>
            <a:endParaRPr b="0" lang="en-US" sz="70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647640" y="3642120"/>
            <a:ext cx="6556680" cy="485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29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Graphik Semibold"/>
                <a:ea typeface="Graphik Semibold"/>
              </a:rPr>
              <a:t>Which movement the model predicted best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29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Graphik Semibold"/>
                <a:ea typeface="Graphik Semibold"/>
              </a:rPr>
              <a:t>How the model differentiated the two dance styles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29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Graphik Semibold"/>
                <a:ea typeface="Graphik Semibold"/>
              </a:rPr>
              <a:t>What could still be improved in the model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29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70" name="Picture 2" descr="Projekt „Detect &amp;amp; Connect“ – FH Kärnten - AAL"/>
          <p:cNvPicPr/>
          <p:nvPr/>
        </p:nvPicPr>
        <p:blipFill>
          <a:blip r:embed="rId1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70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WHAT you will see here</a:t>
            </a:r>
            <a:endParaRPr b="0" lang="en-US" sz="70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869040" y="3098880"/>
            <a:ext cx="10478160" cy="532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27000" rIns="27000" tIns="27000" bIns="27000">
            <a:normAutofit fontScale="91000"/>
          </a:bodyPr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317520"/>
              </a:tabLst>
            </a:pPr>
            <a:r>
              <a:rPr b="1" lang="en-US" sz="3840" spc="-1" strike="noStrike">
                <a:solidFill>
                  <a:srgbClr val="000000"/>
                </a:solidFill>
                <a:latin typeface="Proxima Nova"/>
                <a:ea typeface="Proxima Nova"/>
              </a:rPr>
              <a:t>What is Human Activity Recognition</a:t>
            </a:r>
            <a:r>
              <a:rPr b="1" lang="es-EC" sz="3840" spc="-1" strike="noStrike">
                <a:solidFill>
                  <a:srgbClr val="000000"/>
                </a:solidFill>
                <a:latin typeface="Proxima Nova"/>
                <a:ea typeface="Proxima Nova"/>
              </a:rPr>
              <a:t>?</a:t>
            </a:r>
            <a:endParaRPr b="0" lang="en-US" sz="384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317520"/>
              </a:tabLst>
            </a:pPr>
            <a:endParaRPr b="0" lang="en-US" sz="3840" spc="-1" strike="noStrike"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317520"/>
              </a:tabLst>
            </a:pPr>
            <a:r>
              <a:rPr b="1" lang="es-EC" sz="3840" spc="-1" strike="noStrike">
                <a:solidFill>
                  <a:srgbClr val="000000"/>
                </a:solidFill>
                <a:latin typeface="Proxima Nova"/>
                <a:ea typeface="Proxima Nova"/>
              </a:rPr>
              <a:t>Data generation</a:t>
            </a:r>
            <a:endParaRPr b="0" lang="en-US" sz="384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317520"/>
              </a:tabLst>
            </a:pPr>
            <a:endParaRPr b="0" lang="en-US" sz="3840" spc="-1" strike="noStrike"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317520"/>
              </a:tabLst>
            </a:pPr>
            <a:r>
              <a:rPr b="1" lang="es-EC" sz="3840" spc="-1" strike="noStrike">
                <a:solidFill>
                  <a:srgbClr val="000000"/>
                </a:solidFill>
                <a:latin typeface="Proxima Nova"/>
                <a:ea typeface="Proxima Nova"/>
              </a:rPr>
              <a:t>Data Exploration</a:t>
            </a:r>
            <a:endParaRPr b="0" lang="en-US" sz="384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317520"/>
              </a:tabLst>
            </a:pPr>
            <a:endParaRPr b="0" lang="en-US" sz="3840" spc="-1" strike="noStrike"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317520"/>
              </a:tabLst>
            </a:pPr>
            <a:r>
              <a:rPr b="1" lang="es-EC" sz="3840" spc="-1" strike="noStrike">
                <a:solidFill>
                  <a:srgbClr val="000000"/>
                </a:solidFill>
                <a:latin typeface="Proxima Nova"/>
                <a:ea typeface="Proxima Nova"/>
              </a:rPr>
              <a:t>Chosen model and why?</a:t>
            </a:r>
            <a:endParaRPr b="0" lang="en-US" sz="384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317520"/>
              </a:tabLst>
            </a:pPr>
            <a:endParaRPr b="0" lang="en-US" sz="3840" spc="-1" strike="noStrike"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317520"/>
              </a:tabLst>
            </a:pPr>
            <a:r>
              <a:rPr b="1" lang="es-EC" sz="3840" spc="-1" strike="noStrike">
                <a:solidFill>
                  <a:srgbClr val="000000"/>
                </a:solidFill>
                <a:latin typeface="Proxima Nova"/>
                <a:ea typeface="Proxima Nova"/>
              </a:rPr>
              <a:t>Results and interpretation</a:t>
            </a:r>
            <a:endParaRPr b="0" lang="en-US" sz="384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647640" y="2837160"/>
            <a:ext cx="11090880" cy="60775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Picture 2" descr="Projekt „Detect &amp;amp; Connect“ – FH Kärnten - AAL"/>
          <p:cNvPicPr/>
          <p:nvPr/>
        </p:nvPicPr>
        <p:blipFill>
          <a:blip r:embed="rId1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s-EC" sz="70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improvement opportunities</a:t>
            </a:r>
            <a:endParaRPr b="0" lang="en-US" sz="70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647640" y="3642120"/>
            <a:ext cx="6556680" cy="485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43080" indent="-342360">
              <a:lnSpc>
                <a:spcPct val="100000"/>
              </a:lnSpc>
              <a:spcBef>
                <a:spcPts val="2299"/>
              </a:spcBef>
              <a:buClr>
                <a:srgbClr val="000000"/>
              </a:buClr>
              <a:buFont typeface="Arial"/>
              <a:buChar char="•"/>
              <a:tabLst>
                <a:tab algn="l" pos="584280"/>
              </a:tabLst>
            </a:pPr>
            <a:r>
              <a:rPr b="0" lang="es-EC" sz="2400" spc="-1" strike="noStrike">
                <a:solidFill>
                  <a:srgbClr val="000000"/>
                </a:solidFill>
                <a:latin typeface="Graphik Semibold"/>
                <a:ea typeface="Graphik Semibold"/>
              </a:rPr>
              <a:t>More Data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2299"/>
              </a:spcBef>
              <a:buClr>
                <a:srgbClr val="000000"/>
              </a:buClr>
              <a:buFont typeface="Arial"/>
              <a:buChar char="•"/>
              <a:tabLst>
                <a:tab algn="l" pos="584280"/>
              </a:tabLst>
            </a:pPr>
            <a:r>
              <a:rPr b="0" lang="es-EC" sz="2400" spc="-1" strike="noStrike">
                <a:solidFill>
                  <a:srgbClr val="000000"/>
                </a:solidFill>
                <a:latin typeface="Graphik Semibold"/>
                <a:ea typeface="Graphik Semibold"/>
              </a:rPr>
              <a:t>More control on the recording of movements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2299"/>
              </a:spcBef>
              <a:buClr>
                <a:srgbClr val="000000"/>
              </a:buClr>
              <a:buFont typeface="Arial"/>
              <a:buChar char="•"/>
              <a:tabLst>
                <a:tab algn="l" pos="584280"/>
              </a:tabLst>
            </a:pPr>
            <a:r>
              <a:rPr b="0" lang="es-EC" sz="2400" spc="-1" strike="noStrike">
                <a:solidFill>
                  <a:srgbClr val="000000"/>
                </a:solidFill>
                <a:latin typeface="Graphik Semibold"/>
                <a:ea typeface="Graphik Semibold"/>
              </a:rPr>
              <a:t>More types of movements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2299"/>
              </a:spcBef>
              <a:buClr>
                <a:srgbClr val="000000"/>
              </a:buClr>
              <a:buFont typeface="Arial"/>
              <a:buChar char="•"/>
              <a:tabLst>
                <a:tab algn="l" pos="584280"/>
              </a:tabLst>
            </a:pPr>
            <a:r>
              <a:rPr b="0" lang="es-EC" sz="2400" spc="-1" strike="noStrike">
                <a:solidFill>
                  <a:srgbClr val="000000"/>
                </a:solidFill>
                <a:latin typeface="Graphik Semibold"/>
                <a:ea typeface="Graphik Semibold"/>
              </a:rPr>
              <a:t>Experienced dancers (not just basic steps)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299"/>
              </a:spcBef>
              <a:tabLst>
                <a:tab algn="l" pos="58428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73" name="Picture 2" descr="Projekt „Detect &amp;amp; Connect“ – FH Kärnten - AAL"/>
          <p:cNvPicPr/>
          <p:nvPr/>
        </p:nvPicPr>
        <p:blipFill>
          <a:blip r:embed="rId1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61000"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s-EC" sz="70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Estimation of the amount of Data</a:t>
            </a:r>
            <a:endParaRPr b="0" lang="en-US" sz="70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647640" y="3642120"/>
            <a:ext cx="6556680" cy="485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228600" indent="-22788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584280"/>
              </a:tabLst>
            </a:pPr>
            <a:r>
              <a:rPr b="1" lang="en-US" sz="3000" spc="-72" strike="noStrike" cap="all">
                <a:solidFill>
                  <a:srgbClr val="000000"/>
                </a:solidFill>
                <a:latin typeface="Proxima Nova"/>
                <a:ea typeface="Proxima Nova"/>
              </a:rPr>
              <a:t>… </a:t>
            </a:r>
            <a:r>
              <a:rPr b="1" lang="en-US" sz="3000" spc="-72" strike="noStrike" cap="all">
                <a:solidFill>
                  <a:srgbClr val="000000"/>
                </a:solidFill>
                <a:latin typeface="Proxima Nova"/>
                <a:ea typeface="Proxima Nova"/>
              </a:rPr>
              <a:t>a plot that show the accuracy vs the number of records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299"/>
              </a:spcBef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</p:txBody>
      </p:sp>
      <p:pic>
        <p:nvPicPr>
          <p:cNvPr id="276" name="Picture 2" descr="Projekt „Detect &amp;amp; Connect“ – FH Kärnten - AAL"/>
          <p:cNvPicPr/>
          <p:nvPr/>
        </p:nvPicPr>
        <p:blipFill>
          <a:blip r:embed="rId1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9bcfff"/>
            </a:gs>
            <a:gs pos="100000">
              <a:srgbClr val="0000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miling person wearing sunglasses and a yellow top against a teal background" descr="Smiling person wearing sunglasses and a yellow top against a teal background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0" y="0"/>
            <a:ext cx="13003920" cy="975276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648000" y="663480"/>
            <a:ext cx="11708280" cy="279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en-US" sz="7200" spc="-290" strike="noStrike" cap="all">
                <a:solidFill>
                  <a:srgbClr val="000000"/>
                </a:solidFill>
                <a:latin typeface="Graphik"/>
                <a:ea typeface="Graphik"/>
              </a:rPr>
              <a:t>THANK YOU!</a:t>
            </a:r>
            <a:endParaRPr b="0" lang="en-US" sz="7200" spc="-1" strike="noStrike">
              <a:latin typeface="Arial"/>
            </a:endParaRPr>
          </a:p>
        </p:txBody>
      </p:sp>
      <p:pic>
        <p:nvPicPr>
          <p:cNvPr id="279" name="Picture 2" descr="Projekt „Detect &amp;amp; Connect“ – FH Kärnten - AAL"/>
          <p:cNvPicPr/>
          <p:nvPr/>
        </p:nvPicPr>
        <p:blipFill>
          <a:blip r:embed="rId2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92920" y="3697560"/>
            <a:ext cx="6169320" cy="4262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7000" spc="-282" strike="noStrike" cap="all">
                <a:solidFill>
                  <a:srgbClr val="000000"/>
                </a:solidFill>
                <a:latin typeface="Graphik"/>
                <a:ea typeface="Graphik"/>
              </a:rPr>
              <a:t>WHAT IS HAR?</a:t>
            </a:r>
            <a:endParaRPr b="0" lang="en-US" sz="70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647640" y="2328120"/>
            <a:ext cx="11708640" cy="49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4360" rIns="54360" tIns="54360" bIns="5436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310" spc="-69" strike="noStrike" cap="all">
                <a:solidFill>
                  <a:srgbClr val="000000"/>
                </a:solidFill>
                <a:latin typeface="Graphik Semibold"/>
                <a:ea typeface="Graphik Semibold"/>
              </a:rPr>
              <a:t>HUMAN ACTIVITY RECOGNITION (HAR)</a:t>
            </a:r>
            <a:endParaRPr b="0" lang="en-US" sz="2310" spc="-1" strike="noStrike">
              <a:latin typeface="Arial"/>
            </a:endParaRPr>
          </a:p>
        </p:txBody>
      </p:sp>
      <p:pic>
        <p:nvPicPr>
          <p:cNvPr id="170" name="Person with a big smile wearing a blue top in front of a blue wall" descr="Person with a big smile wearing a blue top in front of a blue wall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7774560" y="0"/>
            <a:ext cx="5229720" cy="9752760"/>
          </a:xfrm>
          <a:prstGeom prst="rect">
            <a:avLst/>
          </a:prstGeom>
          <a:ln w="12600">
            <a:noFill/>
          </a:ln>
        </p:spPr>
      </p:pic>
      <p:sp>
        <p:nvSpPr>
          <p:cNvPr id="171" name="CustomShape 4"/>
          <p:cNvSpPr/>
          <p:nvPr/>
        </p:nvSpPr>
        <p:spPr>
          <a:xfrm>
            <a:off x="426960" y="4876920"/>
            <a:ext cx="6500880" cy="242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-US" sz="32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The procedure of </a:t>
            </a:r>
            <a:r>
              <a:rPr b="1" lang="en-US" sz="32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recording, processing and analyzing </a:t>
            </a:r>
            <a:r>
              <a:rPr b="0" lang="en-US" sz="32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human </a:t>
            </a:r>
            <a:r>
              <a:rPr b="1" lang="en-US" sz="32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movements</a:t>
            </a:r>
            <a:r>
              <a:rPr b="0" lang="en-US" sz="32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 for the purpose of </a:t>
            </a:r>
            <a:r>
              <a:rPr b="1" lang="en-US" sz="32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identifying</a:t>
            </a:r>
            <a:r>
              <a:rPr b="0" lang="en-US" sz="3200" spc="-18" strike="noStrike">
                <a:solidFill>
                  <a:srgbClr val="000000"/>
                </a:solidFill>
                <a:latin typeface="Graphik Compact Regular"/>
                <a:ea typeface="Graphik Compact Regular"/>
              </a:rPr>
              <a:t> specific movements of a person based on sensor data.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72" name="Picture 2" descr="Projekt „Detect &amp;amp; Connect“ – FH Kärnten - AAL"/>
          <p:cNvPicPr/>
          <p:nvPr/>
        </p:nvPicPr>
        <p:blipFill>
          <a:blip r:embed="rId2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9bcfff"/>
            </a:gs>
            <a:gs pos="100000">
              <a:srgbClr val="0000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-3501360" y="-215280"/>
            <a:ext cx="18319320" cy="10183320"/>
          </a:xfrm>
          <a:prstGeom prst="rect">
            <a:avLst/>
          </a:prstGeom>
          <a:ln w="12600"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647640" y="43588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7000" spc="-282" strike="noStrike" cap="all">
                <a:solidFill>
                  <a:srgbClr val="9bcfff"/>
                </a:solidFill>
                <a:latin typeface="Graphik"/>
                <a:ea typeface="Graphik"/>
              </a:rPr>
              <a:t>LET’S GENERATE data</a:t>
            </a:r>
            <a:endParaRPr b="0" lang="en-US" sz="70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6014160" y="5708520"/>
            <a:ext cx="6811200" cy="203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70000"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en-US" sz="3000" spc="-120" strike="noStrike" cap="all">
                <a:solidFill>
                  <a:srgbClr val="82f8f7"/>
                </a:solidFill>
                <a:latin typeface="Graphik"/>
                <a:ea typeface="Graphik"/>
              </a:rPr>
              <a:t>4 MOVEMENTS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en-US" sz="3000" spc="-120" strike="noStrike" cap="all">
                <a:solidFill>
                  <a:srgbClr val="82f8f7"/>
                </a:solidFill>
                <a:latin typeface="Graphik"/>
                <a:ea typeface="Graphik"/>
              </a:rPr>
              <a:t>the duration of each movement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en-US" sz="3000" spc="-120" strike="noStrike" cap="all">
                <a:solidFill>
                  <a:srgbClr val="82f8f7"/>
                </a:solidFill>
                <a:latin typeface="Graphik"/>
                <a:ea typeface="Graphik"/>
              </a:rPr>
              <a:t>repetition of each movement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erson with a big smile wearing a blue top in front of a blue wall" descr="Person with a big smile wearing a blue top in front of a blue wall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0" y="4966560"/>
            <a:ext cx="6433920" cy="4799880"/>
          </a:xfrm>
          <a:prstGeom prst="rect">
            <a:avLst/>
          </a:prstGeom>
          <a:ln>
            <a:noFill/>
          </a:ln>
        </p:spPr>
      </p:pic>
      <p:pic>
        <p:nvPicPr>
          <p:cNvPr id="177" name="View of the back of person with a yellow top looking through an opening in a stone wall" descr="View of the back of person with a yellow top looking through an opening in a stone wall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0" y="0"/>
            <a:ext cx="6433920" cy="4799880"/>
          </a:xfrm>
          <a:prstGeom prst="rect">
            <a:avLst/>
          </a:prstGeom>
          <a:ln>
            <a:noFill/>
          </a:ln>
        </p:spPr>
      </p:pic>
      <p:pic>
        <p:nvPicPr>
          <p:cNvPr id="178" name="Person with a big smile wearing a blue top in front of a blue wall" descr="Person with a big smile wearing a blue top in front of a blue wall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6583680" y="4952880"/>
            <a:ext cx="6433920" cy="4799880"/>
          </a:xfrm>
          <a:prstGeom prst="rect">
            <a:avLst/>
          </a:prstGeom>
          <a:ln w="12600">
            <a:noFill/>
          </a:ln>
        </p:spPr>
      </p:pic>
      <p:pic>
        <p:nvPicPr>
          <p:cNvPr id="179" name="View of the back of person with a yellow top looking through an opening in a stone wall" descr="View of the back of person with a yellow top looking through an opening in a stone wall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6583680" y="0"/>
            <a:ext cx="6433920" cy="4799880"/>
          </a:xfrm>
          <a:prstGeom prst="rect">
            <a:avLst/>
          </a:prstGeom>
          <a:ln w="12600"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6827760" y="9231120"/>
            <a:ext cx="3139560" cy="38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rmAutofit fontScale="78000"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939" spc="-49" strike="noStrike" cap="all">
                <a:solidFill>
                  <a:srgbClr val="d8d3d9"/>
                </a:solidFill>
                <a:latin typeface="Graphik"/>
                <a:ea typeface="Graphik"/>
              </a:rPr>
              <a:t>https://www.everydayhealth.com/specialists/healthy-living/benefits-of-going-down-stairs/</a:t>
            </a:r>
            <a:endParaRPr b="0" lang="en-US" sz="939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703560" y="4347000"/>
            <a:ext cx="2196360" cy="38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rm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500" spc="-26" strike="noStrike" cap="all">
                <a:solidFill>
                  <a:srgbClr val="f9f8f6"/>
                </a:solidFill>
                <a:latin typeface="Graphik"/>
                <a:ea typeface="Graphik"/>
              </a:rPr>
              <a:t>https://www.hindustantimes.com/fitness/walking-regularly-for-40-minutes-makes-your-heart-stronger-here-s-what-science-says/story-0Xi8lSlSBma8uhkxFwbsYI.html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4804560" y="3814920"/>
            <a:ext cx="1517040" cy="62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3000" spc="-120" strike="noStrike" cap="all">
                <a:solidFill>
                  <a:srgbClr val="000000"/>
                </a:solidFill>
                <a:latin typeface="Graphik"/>
                <a:ea typeface="Graphik"/>
              </a:rPr>
              <a:t>SAMBA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3600" y="4561920"/>
            <a:ext cx="12996720" cy="62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rm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3000" spc="-120" strike="noStrike" cap="all">
                <a:solidFill>
                  <a:srgbClr val="000000"/>
                </a:solidFill>
                <a:latin typeface="Graphik"/>
                <a:ea typeface="Graphik"/>
              </a:rPr>
              <a:t>chosen movements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4984200" y="8879760"/>
            <a:ext cx="1346760" cy="62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rmAutofit fontScale="63000"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3000" spc="-120" strike="noStrike" cap="all">
                <a:solidFill>
                  <a:srgbClr val="000000"/>
                </a:solidFill>
                <a:latin typeface="Graphik"/>
                <a:ea typeface="Graphik"/>
              </a:rPr>
              <a:t>SALSA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8485560" y="8879760"/>
            <a:ext cx="4453200" cy="62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rmAutofit fontScale="63000"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3000" spc="-120" strike="noStrike" cap="all">
                <a:solidFill>
                  <a:srgbClr val="000000"/>
                </a:solidFill>
                <a:latin typeface="Graphik"/>
                <a:ea typeface="Graphik"/>
              </a:rPr>
              <a:t>WALKING DOWNSTAIRS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10976760" y="3814920"/>
            <a:ext cx="1955160" cy="62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rmAutofit fontScale="63000"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3000" spc="-120" strike="noStrike" cap="all">
                <a:solidFill>
                  <a:srgbClr val="000000"/>
                </a:solidFill>
                <a:latin typeface="Graphik"/>
                <a:ea typeface="Graphik"/>
              </a:rPr>
              <a:t>WALKING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726840" y="6504840"/>
            <a:ext cx="2768400" cy="1760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"/>
          <p:cNvSpPr/>
          <p:nvPr/>
        </p:nvSpPr>
        <p:spPr>
          <a:xfrm>
            <a:off x="726840" y="1880640"/>
            <a:ext cx="2768400" cy="1760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9" name="Picture 5" descr="A person dancing on a stage&#10;&#10;Description automatically generated with low confidence"/>
          <p:cNvPicPr/>
          <p:nvPr/>
        </p:nvPicPr>
        <p:blipFill>
          <a:blip r:embed="rId1">
            <a:alphaModFix amt="0"/>
          </a:blip>
          <a:srcRect l="2666" t="0" r="3322" b="0"/>
          <a:stretch/>
        </p:blipFill>
        <p:spPr>
          <a:xfrm>
            <a:off x="3700800" y="493200"/>
            <a:ext cx="7580520" cy="4535280"/>
          </a:xfrm>
          <a:prstGeom prst="rect">
            <a:avLst/>
          </a:prstGeom>
          <a:ln>
            <a:noFill/>
          </a:ln>
        </p:spPr>
      </p:pic>
      <p:sp>
        <p:nvSpPr>
          <p:cNvPr id="190" name="CustomShape 3"/>
          <p:cNvSpPr/>
          <p:nvPr/>
        </p:nvSpPr>
        <p:spPr>
          <a:xfrm>
            <a:off x="904320" y="2417400"/>
            <a:ext cx="2413800" cy="686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s-EC" sz="4800" spc="-282" strike="noStrike" cap="all">
                <a:solidFill>
                  <a:srgbClr val="0046ac"/>
                </a:solidFill>
                <a:latin typeface="Graphik"/>
                <a:ea typeface="Graphik"/>
              </a:rPr>
              <a:t>Samba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91" name="Picture 10" descr="A person and person dancing&#10;&#10;Description automatically generated with medium confidence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3700800" y="5253480"/>
            <a:ext cx="7580520" cy="426384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1026000" y="7041960"/>
            <a:ext cx="2170080" cy="686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s-EC" sz="4800" spc="-282" strike="noStrike" cap="all">
                <a:solidFill>
                  <a:srgbClr val="0046ac"/>
                </a:solidFill>
                <a:latin typeface="Graphik"/>
                <a:ea typeface="Graphik"/>
              </a:rPr>
              <a:t>Salsa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93" name="Picture 2" descr="Projekt „Detect &amp;amp; Connect“ – FH Kärnten - AAL"/>
          <p:cNvPicPr/>
          <p:nvPr/>
        </p:nvPicPr>
        <p:blipFill>
          <a:blip r:embed="rId3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9bcfff"/>
            </a:gs>
            <a:gs pos="100000">
              <a:srgbClr val="0000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-3501360" y="-215280"/>
            <a:ext cx="18319320" cy="10183320"/>
          </a:xfrm>
          <a:prstGeom prst="rect">
            <a:avLst/>
          </a:prstGeom>
          <a:ln w="12600"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1580400" y="1662840"/>
            <a:ext cx="10127160" cy="710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7000" spc="-282" strike="noStrike" cap="all">
                <a:solidFill>
                  <a:srgbClr val="9bcfff"/>
                </a:solidFill>
                <a:latin typeface="Graphik"/>
                <a:ea typeface="Graphik"/>
              </a:rPr>
              <a:t>1 minute/movement</a:t>
            </a:r>
            <a:br/>
            <a:br/>
            <a:r>
              <a:rPr b="1" lang="en-US" sz="7000" spc="-282" strike="noStrike" cap="all">
                <a:solidFill>
                  <a:srgbClr val="9bcfff"/>
                </a:solidFill>
                <a:latin typeface="Graphik"/>
                <a:ea typeface="Graphik"/>
              </a:rPr>
              <a:t>10 times/movement</a:t>
            </a:r>
            <a:br/>
            <a:br/>
            <a:endParaRPr b="0" lang="en-US" sz="7000" spc="-1" strike="noStrike">
              <a:latin typeface="Arial"/>
            </a:endParaRPr>
          </a:p>
        </p:txBody>
      </p:sp>
      <p:pic>
        <p:nvPicPr>
          <p:cNvPr id="196" name="Image" descr="Image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966240" y="392760"/>
            <a:ext cx="2539440" cy="2539440"/>
          </a:xfrm>
          <a:prstGeom prst="rect">
            <a:avLst/>
          </a:prstGeom>
          <a:ln w="12600"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7707960" y="6413400"/>
            <a:ext cx="2565360" cy="665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43000"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en-US" sz="3000" spc="-120" strike="noStrike" cap="all">
                <a:solidFill>
                  <a:srgbClr val="82f8f7"/>
                </a:solidFill>
                <a:latin typeface="Graphik"/>
                <a:ea typeface="Graphik"/>
              </a:rPr>
              <a:t>lET’S DANCE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6300" spc="-253" strike="noStrike" cap="all">
                <a:solidFill>
                  <a:srgbClr val="000000"/>
                </a:solidFill>
                <a:latin typeface="Graphik"/>
                <a:ea typeface="Graphik"/>
              </a:rPr>
              <a:t>how we recorded the data</a:t>
            </a:r>
            <a:endParaRPr b="0" lang="en-US" sz="63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647640" y="6247800"/>
            <a:ext cx="5230440" cy="76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3950" spc="-160" strike="noStrike" cap="all">
                <a:solidFill>
                  <a:srgbClr val="9bcfff"/>
                </a:solidFill>
                <a:latin typeface="Graphik"/>
                <a:ea typeface="Graphik"/>
              </a:rPr>
              <a:t>collect data</a:t>
            </a:r>
            <a:endParaRPr b="0" lang="en-US" sz="3950" spc="-1" strike="noStrike">
              <a:latin typeface="Arial"/>
            </a:endParaRPr>
          </a:p>
        </p:txBody>
      </p:sp>
      <p:pic>
        <p:nvPicPr>
          <p:cNvPr id="200" name="Image" descr="Image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86840" y="2979000"/>
            <a:ext cx="2111760" cy="2111760"/>
          </a:xfrm>
          <a:prstGeom prst="rect">
            <a:avLst/>
          </a:prstGeom>
          <a:ln w="12600">
            <a:noFill/>
          </a:ln>
        </p:spPr>
      </p:pic>
      <p:pic>
        <p:nvPicPr>
          <p:cNvPr id="201" name="Image" descr="Image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10090800" y="2858040"/>
            <a:ext cx="1971000" cy="1971000"/>
          </a:xfrm>
          <a:prstGeom prst="rect">
            <a:avLst/>
          </a:prstGeom>
          <a:ln w="12600"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1237320" y="3580200"/>
            <a:ext cx="220068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7000" spc="-282" strike="noStrike" cap="all">
                <a:solidFill>
                  <a:srgbClr val="9bcfff"/>
                </a:solidFill>
                <a:latin typeface="Graphik"/>
                <a:ea typeface="Graphik"/>
              </a:rPr>
              <a:t>+</a:t>
            </a:r>
            <a:endParaRPr b="0" lang="en-US" sz="7000" spc="-1" strike="noStrike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4561200" y="3510360"/>
            <a:ext cx="220068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7000" spc="-282" strike="noStrike" cap="all">
                <a:solidFill>
                  <a:srgbClr val="9bcfff"/>
                </a:solidFill>
                <a:latin typeface="Graphik"/>
                <a:ea typeface="Graphik"/>
              </a:rPr>
              <a:t>+</a:t>
            </a:r>
            <a:endParaRPr b="0" lang="en-US" sz="7000" spc="-1" strike="noStrike">
              <a:latin typeface="Arial"/>
            </a:endParaRPr>
          </a:p>
        </p:txBody>
      </p:sp>
      <p:pic>
        <p:nvPicPr>
          <p:cNvPr id="204" name="Image" descr="Image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9218160" y="6294240"/>
            <a:ext cx="1564200" cy="156420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7694640" y="8355240"/>
            <a:ext cx="4661640" cy="76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3950" spc="-160" strike="noStrike" cap="all">
                <a:solidFill>
                  <a:srgbClr val="9bcfff"/>
                </a:solidFill>
                <a:latin typeface="Graphik"/>
                <a:ea typeface="Graphik"/>
              </a:rPr>
              <a:t>PROCESS data</a:t>
            </a:r>
            <a:endParaRPr b="0" lang="en-US" sz="3950" spc="-1" strike="noStrike">
              <a:latin typeface="Arial"/>
            </a:endParaRPr>
          </a:p>
        </p:txBody>
      </p:sp>
      <p:grpSp>
        <p:nvGrpSpPr>
          <p:cNvPr id="206" name="Group 6"/>
          <p:cNvGrpSpPr/>
          <p:nvPr/>
        </p:nvGrpSpPr>
        <p:grpSpPr>
          <a:xfrm>
            <a:off x="7872480" y="2121480"/>
            <a:ext cx="2153160" cy="789840"/>
            <a:chOff x="7872480" y="2121480"/>
            <a:chExt cx="2153160" cy="789840"/>
          </a:xfrm>
        </p:grpSpPr>
        <p:sp>
          <p:nvSpPr>
            <p:cNvPr id="207" name="CustomShape 7"/>
            <p:cNvSpPr/>
            <p:nvPr/>
          </p:nvSpPr>
          <p:spPr>
            <a:xfrm>
              <a:off x="7872480" y="2121480"/>
              <a:ext cx="1979280" cy="622800"/>
            </a:xfrm>
            <a:custGeom>
              <a:avLst/>
              <a:gdLst/>
              <a:ahLst/>
              <a:rect l="l" t="t" r="r" b="b"/>
              <a:pathLst>
                <a:path w="21600" h="16285">
                  <a:moveTo>
                    <a:pt x="0" y="11928"/>
                  </a:moveTo>
                  <a:cubicBezTo>
                    <a:pt x="7858" y="-5315"/>
                    <a:pt x="15058" y="-3863"/>
                    <a:pt x="21600" y="16285"/>
                  </a:cubicBezTo>
                </a:path>
              </a:pathLst>
            </a:custGeom>
            <a:noFill/>
            <a:ln w="63360">
              <a:solidFill>
                <a:schemeClr val="accent1">
                  <a:hueOff val="-379808"/>
                  <a:lumOff val="12973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Line 8"/>
            <p:cNvSpPr/>
            <p:nvPr/>
          </p:nvSpPr>
          <p:spPr>
            <a:xfrm>
              <a:off x="9761760" y="2647440"/>
              <a:ext cx="263880" cy="263880"/>
            </a:xfrm>
            <a:prstGeom prst="line">
              <a:avLst/>
            </a:prstGeom>
            <a:ln w="63360">
              <a:solidFill>
                <a:schemeClr val="accent1">
                  <a:hueOff val="-379808"/>
                  <a:lumOff val="12973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" name="CustomShape 9"/>
          <p:cNvSpPr/>
          <p:nvPr/>
        </p:nvSpPr>
        <p:spPr>
          <a:xfrm>
            <a:off x="754560" y="5622840"/>
            <a:ext cx="594612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US" sz="2500" spc="-26" strike="noStrike">
                <a:solidFill>
                  <a:srgbClr val="9bf89c"/>
                </a:solidFill>
                <a:latin typeface="Proxima Nova"/>
                <a:ea typeface="Proxima Nova"/>
              </a:rPr>
              <a:t>10 times/movement during 1 min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10" name="Picture 6" descr="Dedipic Salsa Steps GIF - Dedipic Salsa Steps Dancing Basic - Descubre &amp;amp;  Comparte GIFs"/>
          <p:cNvPicPr/>
          <p:nvPr/>
        </p:nvPicPr>
        <p:blipFill>
          <a:blip r:embed="rId4">
            <a:alphaModFix amt="0"/>
          </a:blip>
          <a:srcRect l="18147" t="0" r="19991" b="0"/>
          <a:stretch/>
        </p:blipFill>
        <p:spPr>
          <a:xfrm>
            <a:off x="6023520" y="2539080"/>
            <a:ext cx="1762560" cy="2849400"/>
          </a:xfrm>
          <a:prstGeom prst="rect">
            <a:avLst/>
          </a:prstGeom>
          <a:ln>
            <a:noFill/>
          </a:ln>
        </p:spPr>
      </p:pic>
      <p:pic>
        <p:nvPicPr>
          <p:cNvPr id="211" name="Picture 2" descr="gold iPhone 6 on person&amp;#39;s pocket photo – Free London Image on Unsplash"/>
          <p:cNvPicPr/>
          <p:nvPr/>
        </p:nvPicPr>
        <p:blipFill>
          <a:blip r:embed="rId5">
            <a:alphaModFix amt="0"/>
          </a:blip>
          <a:srcRect l="18689" t="23727" r="28933" b="3272"/>
          <a:stretch/>
        </p:blipFill>
        <p:spPr>
          <a:xfrm>
            <a:off x="3019320" y="2990160"/>
            <a:ext cx="2111760" cy="1963080"/>
          </a:xfrm>
          <a:prstGeom prst="rect">
            <a:avLst/>
          </a:prstGeom>
          <a:ln>
            <a:noFill/>
          </a:ln>
        </p:spPr>
      </p:pic>
      <p:grpSp>
        <p:nvGrpSpPr>
          <p:cNvPr id="212" name="Group 10"/>
          <p:cNvGrpSpPr/>
          <p:nvPr/>
        </p:nvGrpSpPr>
        <p:grpSpPr>
          <a:xfrm>
            <a:off x="11405160" y="4996080"/>
            <a:ext cx="1315080" cy="2072880"/>
            <a:chOff x="11405160" y="4996080"/>
            <a:chExt cx="1315080" cy="2072880"/>
          </a:xfrm>
        </p:grpSpPr>
        <p:sp>
          <p:nvSpPr>
            <p:cNvPr id="213" name="CustomShape 11"/>
            <p:cNvSpPr/>
            <p:nvPr/>
          </p:nvSpPr>
          <p:spPr>
            <a:xfrm rot="6289800">
              <a:off x="11176200" y="5721120"/>
              <a:ext cx="1979280" cy="622800"/>
            </a:xfrm>
            <a:custGeom>
              <a:avLst/>
              <a:gdLst/>
              <a:ahLst/>
              <a:rect l="l" t="t" r="r" b="b"/>
              <a:pathLst>
                <a:path w="21600" h="16285">
                  <a:moveTo>
                    <a:pt x="0" y="11928"/>
                  </a:moveTo>
                  <a:cubicBezTo>
                    <a:pt x="7858" y="-5315"/>
                    <a:pt x="15058" y="-3863"/>
                    <a:pt x="21600" y="16285"/>
                  </a:cubicBezTo>
                </a:path>
              </a:pathLst>
            </a:custGeom>
            <a:noFill/>
            <a:ln w="63360">
              <a:solidFill>
                <a:schemeClr val="accent1">
                  <a:hueOff val="-379808"/>
                  <a:lumOff val="12973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Line 12"/>
            <p:cNvSpPr/>
            <p:nvPr/>
          </p:nvSpPr>
          <p:spPr>
            <a:xfrm flipH="1">
              <a:off x="11405160" y="6847560"/>
              <a:ext cx="322560" cy="187560"/>
            </a:xfrm>
            <a:prstGeom prst="line">
              <a:avLst/>
            </a:prstGeom>
            <a:ln w="63360">
              <a:solidFill>
                <a:schemeClr val="accent1">
                  <a:hueOff val="-379808"/>
                  <a:lumOff val="12973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5" name="CustomShape 13"/>
          <p:cNvSpPr/>
          <p:nvPr/>
        </p:nvSpPr>
        <p:spPr>
          <a:xfrm>
            <a:off x="5485320" y="7199640"/>
            <a:ext cx="3537720" cy="74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s-EC" sz="2500" spc="-26" strike="noStrike">
                <a:solidFill>
                  <a:srgbClr val="464646"/>
                </a:solidFill>
                <a:latin typeface="Proxima Nova"/>
                <a:ea typeface="Graphik Compact Regular"/>
              </a:rPr>
              <a:t>Label 4 movements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s-EC" sz="2500" spc="-26" strike="noStrike">
                <a:solidFill>
                  <a:srgbClr val="464646"/>
                </a:solidFill>
                <a:latin typeface="Proxima Nova"/>
                <a:ea typeface="Graphik Compact Regular"/>
              </a:rPr>
              <a:t>200 records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16" name="Picture 2" descr="Projekt „Detect &amp;amp; Connect“ – FH Kärnten - AAL"/>
          <p:cNvPicPr/>
          <p:nvPr/>
        </p:nvPicPr>
        <p:blipFill>
          <a:blip r:embed="rId6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647640" y="1054080"/>
            <a:ext cx="11708640" cy="13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5390" spc="-216" strike="noStrike" cap="all">
                <a:solidFill>
                  <a:srgbClr val="000000"/>
                </a:solidFill>
                <a:latin typeface="Graphik"/>
                <a:ea typeface="Graphik"/>
              </a:rPr>
              <a:t>How could we work together?</a:t>
            </a:r>
            <a:endParaRPr b="0" lang="en-US" sz="5390" spc="-1" strike="noStrike">
              <a:latin typeface="Arial"/>
            </a:endParaRPr>
          </a:p>
        </p:txBody>
      </p:sp>
      <p:pic>
        <p:nvPicPr>
          <p:cNvPr id="218" name="Image" descr="Image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70640" y="4007880"/>
            <a:ext cx="3662640" cy="3662640"/>
          </a:xfrm>
          <a:prstGeom prst="rect">
            <a:avLst/>
          </a:prstGeom>
          <a:ln w="12600"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12240" y="4987800"/>
            <a:ext cx="4372560" cy="170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5000" spc="-202" strike="noStrike" cap="all">
                <a:solidFill>
                  <a:srgbClr val="2591ff"/>
                </a:solidFill>
                <a:latin typeface="Graphik"/>
                <a:ea typeface="Graphik"/>
              </a:rPr>
              <a:t>storing </a:t>
            </a:r>
            <a:endParaRPr b="0" lang="en-US" sz="5000" spc="-1" strike="noStrike"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5000" spc="-202" strike="noStrike" cap="all">
                <a:solidFill>
                  <a:srgbClr val="2591ff"/>
                </a:solidFill>
                <a:latin typeface="Graphik"/>
                <a:ea typeface="Graphik"/>
              </a:rPr>
              <a:t>data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8619120" y="5045760"/>
            <a:ext cx="4168440" cy="1586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4950" spc="-197" strike="noStrike" cap="all">
                <a:solidFill>
                  <a:srgbClr val="9bcfff"/>
                </a:solidFill>
                <a:latin typeface="Graphik"/>
                <a:ea typeface="Graphik"/>
              </a:rPr>
              <a:t>coding </a:t>
            </a:r>
            <a:endParaRPr b="0" lang="en-US" sz="4950" spc="-1" strike="noStrike"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4950" spc="-197" strike="noStrike" cap="all">
                <a:solidFill>
                  <a:srgbClr val="9bcfff"/>
                </a:solidFill>
                <a:latin typeface="Graphik"/>
                <a:ea typeface="Graphik"/>
              </a:rPr>
              <a:t>together</a:t>
            </a:r>
            <a:endParaRPr b="0" lang="en-US" sz="4950" spc="-1" strike="noStrike">
              <a:latin typeface="Arial"/>
            </a:endParaRPr>
          </a:p>
        </p:txBody>
      </p:sp>
      <p:pic>
        <p:nvPicPr>
          <p:cNvPr id="221" name="Picture 2" descr="Projekt „Detect &amp;amp; Connect“ – FH Kärnten - AAL"/>
          <p:cNvPicPr/>
          <p:nvPr/>
        </p:nvPicPr>
        <p:blipFill>
          <a:blip r:embed="rId2">
            <a:alphaModFix amt="0"/>
          </a:blip>
          <a:srcRect l="0" t="19612" r="42507" b="0"/>
          <a:stretch/>
        </p:blipFill>
        <p:spPr>
          <a:xfrm>
            <a:off x="11014200" y="8821440"/>
            <a:ext cx="1989720" cy="9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Application>LibreOffice/6.4.7.2$Linux_X86_64 LibreOffice_project/40$Build-2</Application>
  <Words>411</Words>
  <Paragraphs>119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2022-02-10T20:01:16Z</dcterms:modified>
  <cp:revision>5</cp:revision>
  <dc:subject/>
  <dc:title>Human Activity Recognition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